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4"/>
  </p:notesMasterIdLst>
  <p:handoutMasterIdLst>
    <p:handoutMasterId r:id="rId25"/>
  </p:handoutMasterIdLst>
  <p:sldIdLst>
    <p:sldId id="256" r:id="rId4"/>
    <p:sldId id="262" r:id="rId5"/>
    <p:sldId id="343" r:id="rId6"/>
    <p:sldId id="335" r:id="rId7"/>
    <p:sldId id="342" r:id="rId8"/>
    <p:sldId id="334" r:id="rId9"/>
    <p:sldId id="319" r:id="rId10"/>
    <p:sldId id="310" r:id="rId11"/>
    <p:sldId id="344" r:id="rId12"/>
    <p:sldId id="321" r:id="rId13"/>
    <p:sldId id="312" r:id="rId14"/>
    <p:sldId id="327" r:id="rId15"/>
    <p:sldId id="313" r:id="rId16"/>
    <p:sldId id="329" r:id="rId17"/>
    <p:sldId id="261" r:id="rId18"/>
    <p:sldId id="316" r:id="rId19"/>
    <p:sldId id="317" r:id="rId20"/>
    <p:sldId id="314" r:id="rId21"/>
    <p:sldId id="330" r:id="rId22"/>
    <p:sldId id="260" r:id="rId23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05F"/>
    <a:srgbClr val="BDA392"/>
    <a:srgbClr val="EFC20F"/>
    <a:srgbClr val="FFFFFF"/>
    <a:srgbClr val="222A35"/>
    <a:srgbClr val="7E6646"/>
    <a:srgbClr val="6A95B7"/>
    <a:srgbClr val="CCFFCC"/>
    <a:srgbClr val="1C82FF"/>
    <a:srgbClr val="EEC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96" autoAdjust="0"/>
    <p:restoredTop sz="94660"/>
  </p:normalViewPr>
  <p:slideViewPr>
    <p:cSldViewPr snapToGrid="0">
      <p:cViewPr>
        <p:scale>
          <a:sx n="98" d="100"/>
          <a:sy n="98" d="100"/>
        </p:scale>
        <p:origin x="1795" y="595"/>
      </p:cViewPr>
      <p:guideLst>
        <p:guide orient="horz" pos="2251"/>
        <p:guide pos="3840"/>
        <p:guide orient="horz" pos="3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3539E-6D1A-436B-8BE6-2802B6C3C138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0D3D4-D192-4307-ACD5-6BB9DF4B2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70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56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089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31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6315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0328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39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284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58816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52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133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350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056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63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1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705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9935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73" r:id="rId3"/>
    <p:sldLayoutId id="2147483774" r:id="rId4"/>
    <p:sldLayoutId id="2147483775" r:id="rId5"/>
    <p:sldLayoutId id="2147483776" r:id="rId6"/>
    <p:sldLayoutId id="2147483777" r:id="rId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1" r:id="rId4"/>
    <p:sldLayoutId id="2147483736" r:id="rId5"/>
    <p:sldLayoutId id="2147483737" r:id="rId6"/>
    <p:sldLayoutId id="2147483740" r:id="rId7"/>
    <p:sldLayoutId id="2147483739" r:id="rId8"/>
    <p:sldLayoutId id="2147483744" r:id="rId9"/>
    <p:sldLayoutId id="2147483745" r:id="rId10"/>
    <p:sldLayoutId id="2147483748" r:id="rId11"/>
    <p:sldLayoutId id="2147483749" r:id="rId12"/>
    <p:sldLayoutId id="2147483750" r:id="rId13"/>
    <p:sldLayoutId id="2147483756" r:id="rId14"/>
    <p:sldLayoutId id="2147483772" r:id="rId15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54" r:id="rId2"/>
    <p:sldLayoutId id="2147483755" r:id="rId3"/>
    <p:sldLayoutId id="2147483769" r:id="rId4"/>
    <p:sldLayoutId id="2147483770" r:id="rId5"/>
    <p:sldLayoutId id="2147483771" r:id="rId6"/>
    <p:sldLayoutId id="2147483778" r:id="rId7"/>
    <p:sldLayoutId id="2147483779" r:id="rId8"/>
    <p:sldLayoutId id="2147483780" r:id="rId9"/>
    <p:sldLayoutId id="2147483781" r:id="rId10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утренний, человек, женщина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38F28530-AE98-4271-A5C1-7CCECB72AB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3"/>
          <a:stretch/>
        </p:blipFill>
        <p:spPr>
          <a:xfrm>
            <a:off x="-1" y="-1"/>
            <a:ext cx="12192001" cy="685800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0F8743-FFB4-4FAE-8605-DEE70EC88649}"/>
              </a:ext>
            </a:extLst>
          </p:cNvPr>
          <p:cNvSpPr/>
          <p:nvPr/>
        </p:nvSpPr>
        <p:spPr>
          <a:xfrm rot="10800000">
            <a:off x="0" y="510363"/>
            <a:ext cx="12191999" cy="206835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78000"/>
                </a:schemeClr>
              </a:gs>
              <a:gs pos="27000">
                <a:schemeClr val="accent1">
                  <a:alpha val="52000"/>
                </a:schemeClr>
              </a:gs>
              <a:gs pos="86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505302" y="762526"/>
            <a:ext cx="6686698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VIRTUAL LAB 2020</a:t>
            </a:r>
            <a:endParaRPr lang="ru-RU" altLang="ko-KR" sz="54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altLang="ko-KR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rial" pitchFamily="34" charset="0"/>
              </a:rPr>
              <a:t>WAYS OF COLLABORATION</a:t>
            </a:r>
            <a:endParaRPr lang="ko-KR" altLang="en-US" sz="2800" b="1" dirty="0">
              <a:solidFill>
                <a:schemeClr val="accent6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54F5A-CF00-49BE-8AF8-2CBE1956E22E}"/>
              </a:ext>
            </a:extLst>
          </p:cNvPr>
          <p:cNvSpPr txBox="1"/>
          <p:nvPr/>
        </p:nvSpPr>
        <p:spPr>
          <a:xfrm>
            <a:off x="6594805" y="3695273"/>
            <a:ext cx="4507692" cy="5078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2700" dirty="0" err="1">
                <a:solidFill>
                  <a:schemeClr val="bg1"/>
                </a:solidFill>
                <a:cs typeface="Arial" pitchFamily="34" charset="0"/>
              </a:rPr>
              <a:t>Klygina</a:t>
            </a:r>
            <a:r>
              <a:rPr lang="en-US" altLang="ko-KR" sz="27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700" dirty="0" err="1">
                <a:solidFill>
                  <a:schemeClr val="bg1"/>
                </a:solidFill>
                <a:cs typeface="Arial" pitchFamily="34" charset="0"/>
              </a:rPr>
              <a:t>Kseniia</a:t>
            </a:r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601F8-EF54-4845-9233-72F0D678745F}"/>
              </a:ext>
            </a:extLst>
          </p:cNvPr>
          <p:cNvSpPr txBox="1"/>
          <p:nvPr/>
        </p:nvSpPr>
        <p:spPr>
          <a:xfrm>
            <a:off x="7632184" y="5764135"/>
            <a:ext cx="769231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Online meeting for</a:t>
            </a:r>
            <a:endParaRPr lang="ru-RU" altLang="ko-KR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JINR information centers</a:t>
            </a:r>
          </a:p>
          <a:p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December 2020,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Dubna</a:t>
            </a:r>
            <a:endParaRPr lang="en-US" altLang="ko-KR" sz="20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17B81-A75C-4F96-9B11-EF50B1E8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90" y="1054703"/>
            <a:ext cx="2816496" cy="2107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A5FAD-D563-49E5-8E14-15E2181F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0" y="3229462"/>
            <a:ext cx="2901150" cy="7334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F16C4-0FF0-4ED5-B9CC-5E0D44081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545" y="1057226"/>
            <a:ext cx="2789084" cy="22788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5E00CD-5A3A-4717-9897-3D6111B0D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628" y="3412041"/>
            <a:ext cx="2681307" cy="33004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78AA16B-6038-4A58-B6CA-FF0C91C3D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072" y="1054703"/>
            <a:ext cx="2731566" cy="22958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9A13065-C4A0-4407-840F-E19353549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412041"/>
            <a:ext cx="3030398" cy="25184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216C3D-ED7A-4D87-9DA3-608DD728C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081" y="1054703"/>
            <a:ext cx="2803541" cy="227523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60E328-2553-4436-89C1-ECAA8738E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0698" y="3471505"/>
            <a:ext cx="2289661" cy="1760557"/>
          </a:xfrm>
          <a:prstGeom prst="rect">
            <a:avLst/>
          </a:prstGeom>
        </p:spPr>
      </p:pic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DA5119-7FF1-4109-8429-A7960F742AD3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/>
              <a:t>VIRTUAL PRACTICUMS</a:t>
            </a:r>
          </a:p>
        </p:txBody>
      </p:sp>
    </p:spTree>
    <p:extLst>
      <p:ext uri="{BB962C8B-B14F-4D97-AF65-F5344CB8AC3E}">
        <p14:creationId xmlns:p14="http://schemas.microsoft.com/office/powerpoint/2010/main" val="206459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579518"/>
            <a:ext cx="634409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Hands-On Practicums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64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>
            <a:extLst>
              <a:ext uri="{FF2B5EF4-FFF2-40B4-BE49-F238E27FC236}">
                <a16:creationId xmlns:a16="http://schemas.microsoft.com/office/drawing/2014/main" id="{0C7B140C-4A13-4136-AB20-68851F665BEA}"/>
              </a:ext>
            </a:extLst>
          </p:cNvPr>
          <p:cNvSpPr txBox="1">
            <a:spLocks/>
          </p:cNvSpPr>
          <p:nvPr/>
        </p:nvSpPr>
        <p:spPr>
          <a:xfrm>
            <a:off x="952266" y="297249"/>
            <a:ext cx="4256856" cy="14401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000" dirty="0">
                <a:solidFill>
                  <a:schemeClr val="accent4"/>
                </a:solidFill>
              </a:rPr>
              <a:t>Hands-On </a:t>
            </a:r>
            <a:r>
              <a:rPr lang="en-US" altLang="ko-KR" sz="4000" dirty="0">
                <a:solidFill>
                  <a:srgbClr val="00B0F0"/>
                </a:solidFill>
              </a:rPr>
              <a:t>Practicums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1785839" y="1799264"/>
            <a:ext cx="37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Basics of electrical pulse measurements</a:t>
            </a:r>
          </a:p>
        </p:txBody>
      </p:sp>
      <p:sp>
        <p:nvSpPr>
          <p:cNvPr id="16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1126290" y="1903241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6886FB-EFF6-4527-9D02-90FF3EF53FB0}"/>
              </a:ext>
            </a:extLst>
          </p:cNvPr>
          <p:cNvSpPr txBox="1"/>
          <p:nvPr/>
        </p:nvSpPr>
        <p:spPr>
          <a:xfrm>
            <a:off x="1785840" y="2481407"/>
            <a:ext cx="37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Scintillation telescope for studies of cosmic rays</a:t>
            </a:r>
          </a:p>
        </p:txBody>
      </p:sp>
      <p:sp>
        <p:nvSpPr>
          <p:cNvPr id="29" name="Chevron 2">
            <a:extLst>
              <a:ext uri="{FF2B5EF4-FFF2-40B4-BE49-F238E27FC236}">
                <a16:creationId xmlns:a16="http://schemas.microsoft.com/office/drawing/2014/main" id="{5F62BD3A-11BC-4406-9B08-9BDDC170B051}"/>
              </a:ext>
            </a:extLst>
          </p:cNvPr>
          <p:cNvSpPr/>
          <p:nvPr/>
        </p:nvSpPr>
        <p:spPr>
          <a:xfrm rot="5400000">
            <a:off x="1126290" y="2583552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0FA83D-8890-43A8-87E1-ECCC3AD374C7}"/>
              </a:ext>
            </a:extLst>
          </p:cNvPr>
          <p:cNvSpPr txBox="1"/>
          <p:nvPr/>
        </p:nvSpPr>
        <p:spPr>
          <a:xfrm>
            <a:off x="1785839" y="3197297"/>
            <a:ext cx="37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Scintillation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hodoscope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based on silicon photomultipliers </a:t>
            </a:r>
          </a:p>
        </p:txBody>
      </p:sp>
      <p:sp>
        <p:nvSpPr>
          <p:cNvPr id="31" name="Chevron 2">
            <a:extLst>
              <a:ext uri="{FF2B5EF4-FFF2-40B4-BE49-F238E27FC236}">
                <a16:creationId xmlns:a16="http://schemas.microsoft.com/office/drawing/2014/main" id="{4931C28F-91C9-48B0-BA12-D0261F974F7D}"/>
              </a:ext>
            </a:extLst>
          </p:cNvPr>
          <p:cNvSpPr/>
          <p:nvPr/>
        </p:nvSpPr>
        <p:spPr>
          <a:xfrm rot="5400000">
            <a:off x="1126290" y="3263863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BFCD82-10A8-4E8A-BEF2-778F9A684CA6}"/>
              </a:ext>
            </a:extLst>
          </p:cNvPr>
          <p:cNvSpPr txBox="1"/>
          <p:nvPr/>
        </p:nvSpPr>
        <p:spPr>
          <a:xfrm>
            <a:off x="1785838" y="3985686"/>
            <a:ext cx="3743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Gamma spectrometry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Chevron 2">
            <a:extLst>
              <a:ext uri="{FF2B5EF4-FFF2-40B4-BE49-F238E27FC236}">
                <a16:creationId xmlns:a16="http://schemas.microsoft.com/office/drawing/2014/main" id="{9C8DC125-7F3F-42B0-94F0-ECAF57D4DD9E}"/>
              </a:ext>
            </a:extLst>
          </p:cNvPr>
          <p:cNvSpPr/>
          <p:nvPr/>
        </p:nvSpPr>
        <p:spPr>
          <a:xfrm rot="5400000">
            <a:off x="1126290" y="4624485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3F743F-B10A-451E-955B-653E5FAD4036}"/>
              </a:ext>
            </a:extLst>
          </p:cNvPr>
          <p:cNvSpPr txBox="1"/>
          <p:nvPr/>
        </p:nvSpPr>
        <p:spPr>
          <a:xfrm>
            <a:off x="1785838" y="4633730"/>
            <a:ext cx="3743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X-ray spectrometry. Moseley’s law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Chevron 2">
            <a:extLst>
              <a:ext uri="{FF2B5EF4-FFF2-40B4-BE49-F238E27FC236}">
                <a16:creationId xmlns:a16="http://schemas.microsoft.com/office/drawing/2014/main" id="{1A8C79EB-A69B-437A-8C55-35F99A1D4EB1}"/>
              </a:ext>
            </a:extLst>
          </p:cNvPr>
          <p:cNvSpPr/>
          <p:nvPr/>
        </p:nvSpPr>
        <p:spPr>
          <a:xfrm rot="5400000">
            <a:off x="1126290" y="5304796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A0A16-515A-4AD8-B306-38447FC57082}"/>
              </a:ext>
            </a:extLst>
          </p:cNvPr>
          <p:cNvSpPr txBox="1"/>
          <p:nvPr/>
        </p:nvSpPr>
        <p:spPr>
          <a:xfrm>
            <a:off x="1785839" y="6007071"/>
            <a:ext cx="3743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Work with Vacuum Systems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Chevron 2">
            <a:extLst>
              <a:ext uri="{FF2B5EF4-FFF2-40B4-BE49-F238E27FC236}">
                <a16:creationId xmlns:a16="http://schemas.microsoft.com/office/drawing/2014/main" id="{AE4CEA94-6B54-4798-880A-C35245443371}"/>
              </a:ext>
            </a:extLst>
          </p:cNvPr>
          <p:cNvSpPr/>
          <p:nvPr/>
        </p:nvSpPr>
        <p:spPr>
          <a:xfrm rot="5400000">
            <a:off x="1126290" y="5985109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5" name="Chevron 2">
            <a:extLst>
              <a:ext uri="{FF2B5EF4-FFF2-40B4-BE49-F238E27FC236}">
                <a16:creationId xmlns:a16="http://schemas.microsoft.com/office/drawing/2014/main" id="{FCFD90B0-9A00-4B2F-86C5-290E2806E160}"/>
              </a:ext>
            </a:extLst>
          </p:cNvPr>
          <p:cNvSpPr/>
          <p:nvPr/>
        </p:nvSpPr>
        <p:spPr>
          <a:xfrm rot="5400000">
            <a:off x="1126290" y="3944174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BA03AB-301E-4BD9-B115-332B7EAA88A9}"/>
              </a:ext>
            </a:extLst>
          </p:cNvPr>
          <p:cNvSpPr txBox="1"/>
          <p:nvPr/>
        </p:nvSpPr>
        <p:spPr>
          <a:xfrm>
            <a:off x="1785838" y="5234126"/>
            <a:ext cx="37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Work with modern detectors and nuclear electronics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Рисунок 2" descr="Изображение выглядит как человек, внутренний, мужчина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33AD679B-A826-40A0-90B8-8CDE535F8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69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616094"/>
            <a:ext cx="634409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FUTURE: Platform </a:t>
            </a:r>
          </a:p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for Remote Labs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0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B5E08A-D8FD-4C84-9405-5221C78FAFB0}"/>
              </a:ext>
            </a:extLst>
          </p:cNvPr>
          <p:cNvSpPr/>
          <p:nvPr/>
        </p:nvSpPr>
        <p:spPr>
          <a:xfrm>
            <a:off x="0" y="1274580"/>
            <a:ext cx="12206128" cy="53416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PLATFORM FOR REMOTE LABS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87FA1EA-E1C8-4EFF-9EC2-4603B2254A1B}"/>
              </a:ext>
            </a:extLst>
          </p:cNvPr>
          <p:cNvSpPr/>
          <p:nvPr/>
        </p:nvSpPr>
        <p:spPr>
          <a:xfrm>
            <a:off x="0" y="1063756"/>
            <a:ext cx="7798526" cy="5794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FE4213-7D2A-4116-A21C-89D183EF265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t="3288" r="12936"/>
          <a:stretch/>
        </p:blipFill>
        <p:spPr bwMode="auto">
          <a:xfrm>
            <a:off x="264090" y="1274581"/>
            <a:ext cx="3635173" cy="2497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79DAD6-6FED-4D99-8FB8-8A8C00E9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/>
          <a:stretch/>
        </p:blipFill>
        <p:spPr>
          <a:xfrm>
            <a:off x="284449" y="4013455"/>
            <a:ext cx="3635172" cy="26027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E5FCF4-4888-4AED-BA84-6D2E89348CE4}"/>
              </a:ext>
            </a:extLst>
          </p:cNvPr>
          <p:cNvSpPr/>
          <p:nvPr/>
        </p:nvSpPr>
        <p:spPr>
          <a:xfrm>
            <a:off x="7798526" y="3069771"/>
            <a:ext cx="4393474" cy="3546456"/>
          </a:xfrm>
          <a:prstGeom prst="rect">
            <a:avLst/>
          </a:prstGeom>
          <a:solidFill>
            <a:srgbClr val="1ED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A3632-709A-45AC-ABCB-F05FC4D3216C}"/>
              </a:ext>
            </a:extLst>
          </p:cNvPr>
          <p:cNvSpPr txBox="1"/>
          <p:nvPr/>
        </p:nvSpPr>
        <p:spPr>
          <a:xfrm>
            <a:off x="7976477" y="1511360"/>
            <a:ext cx="4229651" cy="250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80000"/>
              </a:lnSpc>
              <a:buClr>
                <a:schemeClr val="bg1"/>
              </a:buClr>
              <a:buSzPts val="1100"/>
              <a:buNone/>
            </a:pPr>
            <a:r>
              <a:rPr lang="en-US" sz="2800" dirty="0">
                <a:solidFill>
                  <a:schemeClr val="bg1"/>
                </a:solidFill>
              </a:rPr>
              <a:t>Distributed platform for the integration and use of remote experiments from various developers</a:t>
            </a:r>
            <a:r>
              <a:rPr lang="ru-RU" sz="2800" dirty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Clr>
                <a:schemeClr val="bg1"/>
              </a:buClr>
              <a:buSzPts val="1100"/>
              <a:buNone/>
            </a:pPr>
            <a:endParaRPr lang="ru-RU" sz="2800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80000"/>
              </a:lnSpc>
              <a:buClr>
                <a:schemeClr val="bg1"/>
              </a:buClr>
              <a:buSzPts val="11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  <a:p>
            <a:pPr marL="457200" lvl="0" indent="-457200">
              <a:lnSpc>
                <a:spcPct val="80000"/>
              </a:lnSpc>
              <a:buClr>
                <a:schemeClr val="bg1"/>
              </a:buClr>
              <a:buSzPts val="1100"/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A41319-CE98-4D96-B464-BB64FDE77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900" y="1274581"/>
            <a:ext cx="3364915" cy="25236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10F578-8EEC-4189-A9B8-401A424F0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23" r="21506" b="3689"/>
          <a:stretch/>
        </p:blipFill>
        <p:spPr>
          <a:xfrm>
            <a:off x="4199900" y="4013455"/>
            <a:ext cx="3318347" cy="26027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060A59-1FD1-493B-B23B-B7BFFADCC4F8}"/>
              </a:ext>
            </a:extLst>
          </p:cNvPr>
          <p:cNvSpPr txBox="1"/>
          <p:nvPr/>
        </p:nvSpPr>
        <p:spPr>
          <a:xfrm>
            <a:off x="8441905" y="3547853"/>
            <a:ext cx="35565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  <a:buSzPts val="1100"/>
            </a:pPr>
            <a:r>
              <a:rPr lang="en-US" sz="2000" dirty="0">
                <a:solidFill>
                  <a:schemeClr val="bg1"/>
                </a:solidFill>
              </a:rPr>
              <a:t>provides remote use of experimental equipment and real data collection</a:t>
            </a:r>
          </a:p>
          <a:p>
            <a:pPr lvl="0">
              <a:buClr>
                <a:schemeClr val="bg1"/>
              </a:buClr>
              <a:buSzPts val="1100"/>
            </a:pPr>
            <a:endParaRPr lang="en-US" sz="2000" dirty="0">
              <a:solidFill>
                <a:schemeClr val="bg1"/>
              </a:solidFill>
            </a:endParaRPr>
          </a:p>
          <a:p>
            <a:pPr lvl="0">
              <a:buClr>
                <a:schemeClr val="bg1"/>
              </a:buClr>
              <a:buSzPts val="1100"/>
            </a:pPr>
            <a:r>
              <a:rPr lang="en-US" sz="2000" dirty="0">
                <a:solidFill>
                  <a:schemeClr val="bg1"/>
                </a:solidFill>
              </a:rPr>
              <a:t>includes protocol for interaction of experimental equipment with the platform</a:t>
            </a:r>
          </a:p>
        </p:txBody>
      </p:sp>
      <p:sp>
        <p:nvSpPr>
          <p:cNvPr id="23" name="Frame 17">
            <a:extLst>
              <a:ext uri="{FF2B5EF4-FFF2-40B4-BE49-F238E27FC236}">
                <a16:creationId xmlns:a16="http://schemas.microsoft.com/office/drawing/2014/main" id="{F01E6502-A060-4045-9958-57D448D28D27}"/>
              </a:ext>
            </a:extLst>
          </p:cNvPr>
          <p:cNvSpPr/>
          <p:nvPr/>
        </p:nvSpPr>
        <p:spPr>
          <a:xfrm>
            <a:off x="7976477" y="3860033"/>
            <a:ext cx="363580" cy="35082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4" name="Frame 17">
            <a:extLst>
              <a:ext uri="{FF2B5EF4-FFF2-40B4-BE49-F238E27FC236}">
                <a16:creationId xmlns:a16="http://schemas.microsoft.com/office/drawing/2014/main" id="{9DDCE25F-3EB4-46AD-8C3A-113EBBAA0440}"/>
              </a:ext>
            </a:extLst>
          </p:cNvPr>
          <p:cNvSpPr/>
          <p:nvPr/>
        </p:nvSpPr>
        <p:spPr>
          <a:xfrm>
            <a:off x="7979836" y="5101979"/>
            <a:ext cx="363580" cy="35082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50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839121"/>
            <a:ext cx="63440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Workshops 2020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1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WORKSHOP ACTIVITIES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0AD5FC-4B93-4F64-8B62-C16A7399E13D}"/>
              </a:ext>
            </a:extLst>
          </p:cNvPr>
          <p:cNvGrpSpPr/>
          <p:nvPr/>
        </p:nvGrpSpPr>
        <p:grpSpPr>
          <a:xfrm>
            <a:off x="4239056" y="1846615"/>
            <a:ext cx="3654286" cy="3551880"/>
            <a:chOff x="2715055" y="1785698"/>
            <a:chExt cx="3654286" cy="355188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EE59A83-240D-4F6B-8B0E-1BA0550131E8}"/>
                </a:ext>
              </a:extLst>
            </p:cNvPr>
            <p:cNvGrpSpPr/>
            <p:nvPr/>
          </p:nvGrpSpPr>
          <p:grpSpPr>
            <a:xfrm>
              <a:off x="3945700" y="1785698"/>
              <a:ext cx="1139838" cy="1632238"/>
              <a:chOff x="3692771" y="1580738"/>
              <a:chExt cx="1954016" cy="2798134"/>
            </a:xfrm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B7065D1D-4965-4374-80E1-1E4BB21F503D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/>
              </a:p>
            </p:txBody>
          </p:sp>
          <p:sp>
            <p:nvSpPr>
              <p:cNvPr id="18" name="Down Arrow 1">
                <a:extLst>
                  <a:ext uri="{FF2B5EF4-FFF2-40B4-BE49-F238E27FC236}">
                    <a16:creationId xmlns:a16="http://schemas.microsoft.com/office/drawing/2014/main" id="{64942D5B-DD4F-42A6-8A24-52C100F9573D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176FD0-7445-4716-B156-8D8889982B71}"/>
                </a:ext>
              </a:extLst>
            </p:cNvPr>
            <p:cNvGrpSpPr/>
            <p:nvPr/>
          </p:nvGrpSpPr>
          <p:grpSpPr>
            <a:xfrm rot="4113254">
              <a:off x="4983303" y="2478942"/>
              <a:ext cx="1139838" cy="1632238"/>
              <a:chOff x="3692771" y="1580738"/>
              <a:chExt cx="1954016" cy="2798134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BB9F0748-1364-4B79-B2F5-F4B63E367A25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6" name="Down Arrow 1">
                <a:extLst>
                  <a:ext uri="{FF2B5EF4-FFF2-40B4-BE49-F238E27FC236}">
                    <a16:creationId xmlns:a16="http://schemas.microsoft.com/office/drawing/2014/main" id="{D1CAA570-3D40-4045-AE33-211C27906E1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2F00F3-6E29-42CF-803D-698D9255D6B1}"/>
                </a:ext>
              </a:extLst>
            </p:cNvPr>
            <p:cNvGrpSpPr/>
            <p:nvPr/>
          </p:nvGrpSpPr>
          <p:grpSpPr>
            <a:xfrm rot="8531373">
              <a:off x="4670582" y="3689584"/>
              <a:ext cx="1139838" cy="1632238"/>
              <a:chOff x="3692771" y="1580738"/>
              <a:chExt cx="1954016" cy="2798134"/>
            </a:xfrm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20156C81-2362-4434-9C32-C610062872E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4" name="Down Arrow 1">
                <a:extLst>
                  <a:ext uri="{FF2B5EF4-FFF2-40B4-BE49-F238E27FC236}">
                    <a16:creationId xmlns:a16="http://schemas.microsoft.com/office/drawing/2014/main" id="{2184C029-7A5D-4C74-A731-5BF58C8A1A0A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9FB0C0-78E7-4C87-AAB3-9F6615B83370}"/>
                </a:ext>
              </a:extLst>
            </p:cNvPr>
            <p:cNvGrpSpPr/>
            <p:nvPr/>
          </p:nvGrpSpPr>
          <p:grpSpPr>
            <a:xfrm rot="13128837">
              <a:off x="3387455" y="3705340"/>
              <a:ext cx="1139838" cy="1632238"/>
              <a:chOff x="3692771" y="1580738"/>
              <a:chExt cx="1954016" cy="2798134"/>
            </a:xfrm>
          </p:grpSpPr>
          <p:sp>
            <p:nvSpPr>
              <p:cNvPr id="11" name="Freeform 37">
                <a:extLst>
                  <a:ext uri="{FF2B5EF4-FFF2-40B4-BE49-F238E27FC236}">
                    <a16:creationId xmlns:a16="http://schemas.microsoft.com/office/drawing/2014/main" id="{4D47D263-8A58-4ED0-A96F-9778938121D8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2" name="Down Arrow 1">
                <a:extLst>
                  <a:ext uri="{FF2B5EF4-FFF2-40B4-BE49-F238E27FC236}">
                    <a16:creationId xmlns:a16="http://schemas.microsoft.com/office/drawing/2014/main" id="{DB125E9B-F3F1-4740-907F-DFEFDF6D6F6E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0538BE-E4BE-4806-ACD0-07D69B8642B4}"/>
                </a:ext>
              </a:extLst>
            </p:cNvPr>
            <p:cNvGrpSpPr/>
            <p:nvPr/>
          </p:nvGrpSpPr>
          <p:grpSpPr>
            <a:xfrm rot="17414357">
              <a:off x="2961255" y="2533125"/>
              <a:ext cx="1139838" cy="1632238"/>
              <a:chOff x="3692771" y="1580738"/>
              <a:chExt cx="1954016" cy="2798134"/>
            </a:xfrm>
          </p:grpSpPr>
          <p:sp>
            <p:nvSpPr>
              <p:cNvPr id="9" name="Freeform 40">
                <a:extLst>
                  <a:ext uri="{FF2B5EF4-FFF2-40B4-BE49-F238E27FC236}">
                    <a16:creationId xmlns:a16="http://schemas.microsoft.com/office/drawing/2014/main" id="{7222905F-A268-4266-A83B-441260F439F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  <p:sp>
            <p:nvSpPr>
              <p:cNvPr id="10" name="Down Arrow 1">
                <a:extLst>
                  <a:ext uri="{FF2B5EF4-FFF2-40B4-BE49-F238E27FC236}">
                    <a16:creationId xmlns:a16="http://schemas.microsoft.com/office/drawing/2014/main" id="{6B8446BB-68F2-485B-A025-1F181BF4F10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112E0AE-E00F-4707-803C-3E54FE678412}"/>
              </a:ext>
            </a:extLst>
          </p:cNvPr>
          <p:cNvSpPr txBox="1"/>
          <p:nvPr/>
        </p:nvSpPr>
        <p:spPr>
          <a:xfrm>
            <a:off x="7818259" y="2111855"/>
            <a:ext cx="3443975" cy="46166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LECTURE ‘Introduction into Experimental Nuclear Physics’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963A3-2F6B-432B-BB4A-1D61D1E026E7}"/>
              </a:ext>
            </a:extLst>
          </p:cNvPr>
          <p:cNvSpPr txBox="1"/>
          <p:nvPr/>
        </p:nvSpPr>
        <p:spPr>
          <a:xfrm>
            <a:off x="4072467" y="5617526"/>
            <a:ext cx="3443975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VR EXCURSIONS TO JINR FACILITIES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6E8AD-4DF7-4C30-BD1D-30E5A6FFD003}"/>
              </a:ext>
            </a:extLst>
          </p:cNvPr>
          <p:cNvSpPr txBox="1"/>
          <p:nvPr/>
        </p:nvSpPr>
        <p:spPr>
          <a:xfrm>
            <a:off x="2007645" y="2086011"/>
            <a:ext cx="348922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POPULAR LECTURES</a:t>
            </a:r>
          </a:p>
          <a:p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r"/>
            <a:endParaRPr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8" name="그룹 5">
            <a:extLst>
              <a:ext uri="{FF2B5EF4-FFF2-40B4-BE49-F238E27FC236}">
                <a16:creationId xmlns:a16="http://schemas.microsoft.com/office/drawing/2014/main" id="{2E365ED8-3D0A-4ED4-AEC6-17938ACE5521}"/>
              </a:ext>
            </a:extLst>
          </p:cNvPr>
          <p:cNvGrpSpPr/>
          <p:nvPr/>
        </p:nvGrpSpPr>
        <p:grpSpPr>
          <a:xfrm>
            <a:off x="810509" y="3724390"/>
            <a:ext cx="5269541" cy="727899"/>
            <a:chOff x="2375857" y="3963158"/>
            <a:chExt cx="3479966" cy="72789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EB8FD3-07FD-42F0-BDB9-99251EFA126D}"/>
                </a:ext>
              </a:extLst>
            </p:cNvPr>
            <p:cNvSpPr txBox="1"/>
            <p:nvPr/>
          </p:nvSpPr>
          <p:spPr>
            <a:xfrm>
              <a:off x="2375857" y="3963158"/>
              <a:ext cx="2304256" cy="276999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VIRTUAL PRACTICUM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D60D78-4A90-44E4-AF63-B3BE2918653E}"/>
                </a:ext>
              </a:extLst>
            </p:cNvPr>
            <p:cNvSpPr txBox="1"/>
            <p:nvPr/>
          </p:nvSpPr>
          <p:spPr>
            <a:xfrm>
              <a:off x="3551567" y="4229392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Introductory lecture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Practicum in a computer class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0E33301-2CB3-46D9-8622-BACADC56B015}"/>
              </a:ext>
            </a:extLst>
          </p:cNvPr>
          <p:cNvSpPr txBox="1"/>
          <p:nvPr/>
        </p:nvSpPr>
        <p:spPr>
          <a:xfrm>
            <a:off x="7356753" y="4006571"/>
            <a:ext cx="3443975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ROOT PRACTICUM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Introductory lecture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Practicum in a computer class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2A98E2EC-7060-4999-8260-3744EDED7A80}"/>
              </a:ext>
            </a:extLst>
          </p:cNvPr>
          <p:cNvSpPr/>
          <p:nvPr/>
        </p:nvSpPr>
        <p:spPr>
          <a:xfrm flipH="1">
            <a:off x="6770477" y="3267985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35" name="Teardrop 1">
            <a:extLst>
              <a:ext uri="{FF2B5EF4-FFF2-40B4-BE49-F238E27FC236}">
                <a16:creationId xmlns:a16="http://schemas.microsoft.com/office/drawing/2014/main" id="{6BAB3028-8EE0-438F-9C8D-053D5BF0C789}"/>
              </a:ext>
            </a:extLst>
          </p:cNvPr>
          <p:cNvSpPr/>
          <p:nvPr/>
        </p:nvSpPr>
        <p:spPr>
          <a:xfrm rot="18805991">
            <a:off x="3962749" y="5245427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6" name="Round Same Side Corner Rectangle 11">
            <a:extLst>
              <a:ext uri="{FF2B5EF4-FFF2-40B4-BE49-F238E27FC236}">
                <a16:creationId xmlns:a16="http://schemas.microsoft.com/office/drawing/2014/main" id="{E6104502-47C6-4614-BFE0-9376A115EA64}"/>
              </a:ext>
            </a:extLst>
          </p:cNvPr>
          <p:cNvSpPr>
            <a:spLocks noChangeAspect="1"/>
          </p:cNvSpPr>
          <p:nvPr/>
        </p:nvSpPr>
        <p:spPr>
          <a:xfrm rot="9900000">
            <a:off x="5912127" y="2546826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06D057-396F-4C18-A471-E534998604AD}"/>
              </a:ext>
            </a:extLst>
          </p:cNvPr>
          <p:cNvSpPr txBox="1"/>
          <p:nvPr/>
        </p:nvSpPr>
        <p:spPr>
          <a:xfrm>
            <a:off x="3707533" y="2335534"/>
            <a:ext cx="3489221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History of Nuclear Physics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Colliders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rapezoid 13">
            <a:extLst>
              <a:ext uri="{FF2B5EF4-FFF2-40B4-BE49-F238E27FC236}">
                <a16:creationId xmlns:a16="http://schemas.microsoft.com/office/drawing/2014/main" id="{17C89502-AEF0-4267-B693-18EBCC287E9C}"/>
              </a:ext>
            </a:extLst>
          </p:cNvPr>
          <p:cNvSpPr/>
          <p:nvPr/>
        </p:nvSpPr>
        <p:spPr>
          <a:xfrm>
            <a:off x="6607603" y="4484755"/>
            <a:ext cx="416452" cy="3808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2" name="Oval 50">
            <a:extLst>
              <a:ext uri="{FF2B5EF4-FFF2-40B4-BE49-F238E27FC236}">
                <a16:creationId xmlns:a16="http://schemas.microsoft.com/office/drawing/2014/main" id="{CB7976BE-BB10-43FD-A958-FF87DD36A8D4}"/>
              </a:ext>
            </a:extLst>
          </p:cNvPr>
          <p:cNvSpPr>
            <a:spLocks noChangeAspect="1"/>
          </p:cNvSpPr>
          <p:nvPr/>
        </p:nvSpPr>
        <p:spPr>
          <a:xfrm>
            <a:off x="4941020" y="3146675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750F5C6E-0EC4-4B65-8696-780E504F435E}"/>
              </a:ext>
            </a:extLst>
          </p:cNvPr>
          <p:cNvSpPr/>
          <p:nvPr/>
        </p:nvSpPr>
        <p:spPr>
          <a:xfrm>
            <a:off x="5214514" y="4489906"/>
            <a:ext cx="407018" cy="31657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8861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01CA53D-4837-4D96-AFD1-A9ED2BBD9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473" b="1473"/>
          <a:stretch/>
        </p:blipFill>
        <p:spPr>
          <a:xfrm>
            <a:off x="10012479" y="1138079"/>
            <a:ext cx="1887787" cy="267664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WORKSHOP ACTIVITIES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B963A3-2F6B-432B-BB4A-1D61D1E026E7}"/>
              </a:ext>
            </a:extLst>
          </p:cNvPr>
          <p:cNvSpPr txBox="1"/>
          <p:nvPr/>
        </p:nvSpPr>
        <p:spPr>
          <a:xfrm>
            <a:off x="10518535" y="3512916"/>
            <a:ext cx="1389387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VR EXCURSIONS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ardrop 1">
            <a:extLst>
              <a:ext uri="{FF2B5EF4-FFF2-40B4-BE49-F238E27FC236}">
                <a16:creationId xmlns:a16="http://schemas.microsoft.com/office/drawing/2014/main" id="{6BAB3028-8EE0-438F-9C8D-053D5BF0C789}"/>
              </a:ext>
            </a:extLst>
          </p:cNvPr>
          <p:cNvSpPr/>
          <p:nvPr/>
        </p:nvSpPr>
        <p:spPr>
          <a:xfrm rot="18805991">
            <a:off x="3962749" y="5415246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36" name="Round Same Side Corner Rectangle 11">
            <a:extLst>
              <a:ext uri="{FF2B5EF4-FFF2-40B4-BE49-F238E27FC236}">
                <a16:creationId xmlns:a16="http://schemas.microsoft.com/office/drawing/2014/main" id="{E6104502-47C6-4614-BFE0-9376A115EA64}"/>
              </a:ext>
            </a:extLst>
          </p:cNvPr>
          <p:cNvSpPr>
            <a:spLocks noChangeAspect="1"/>
          </p:cNvSpPr>
          <p:nvPr/>
        </p:nvSpPr>
        <p:spPr>
          <a:xfrm rot="9900000">
            <a:off x="5912127" y="2716645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1" name="Trapezoid 13">
            <a:extLst>
              <a:ext uri="{FF2B5EF4-FFF2-40B4-BE49-F238E27FC236}">
                <a16:creationId xmlns:a16="http://schemas.microsoft.com/office/drawing/2014/main" id="{17C89502-AEF0-4267-B693-18EBCC287E9C}"/>
              </a:ext>
            </a:extLst>
          </p:cNvPr>
          <p:cNvSpPr/>
          <p:nvPr/>
        </p:nvSpPr>
        <p:spPr>
          <a:xfrm>
            <a:off x="6607603" y="4654574"/>
            <a:ext cx="416452" cy="380832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Rectangle 36">
            <a:extLst>
              <a:ext uri="{FF2B5EF4-FFF2-40B4-BE49-F238E27FC236}">
                <a16:creationId xmlns:a16="http://schemas.microsoft.com/office/drawing/2014/main" id="{750F5C6E-0EC4-4B65-8696-780E504F435E}"/>
              </a:ext>
            </a:extLst>
          </p:cNvPr>
          <p:cNvSpPr/>
          <p:nvPr/>
        </p:nvSpPr>
        <p:spPr>
          <a:xfrm>
            <a:off x="5214514" y="4659725"/>
            <a:ext cx="407018" cy="31657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6E8AD-4DF7-4C30-BD1D-30E5A6FFD003}"/>
              </a:ext>
            </a:extLst>
          </p:cNvPr>
          <p:cNvSpPr txBox="1"/>
          <p:nvPr/>
        </p:nvSpPr>
        <p:spPr>
          <a:xfrm>
            <a:off x="0" y="3483524"/>
            <a:ext cx="3489221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LECTURES</a:t>
            </a:r>
          </a:p>
          <a:p>
            <a:endParaRPr lang="en-US" altLang="ko-KR" sz="1200" b="1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endParaRPr lang="en-US" altLang="ko-KR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EB8FD3-07FD-42F0-BDB9-99251EFA126D}"/>
              </a:ext>
            </a:extLst>
          </p:cNvPr>
          <p:cNvSpPr txBox="1"/>
          <p:nvPr/>
        </p:nvSpPr>
        <p:spPr>
          <a:xfrm>
            <a:off x="-1303068" y="5876404"/>
            <a:ext cx="3489221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VIRTUAL PRACTICUM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DEE96E7-A091-4319-ABA3-298F7C050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48"/>
          <a:stretch/>
        </p:blipFill>
        <p:spPr>
          <a:xfrm>
            <a:off x="5385202" y="1147420"/>
            <a:ext cx="4489472" cy="267664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7C14C93-EC7B-4957-A92F-5745648A8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9" r="4967"/>
          <a:stretch/>
        </p:blipFill>
        <p:spPr>
          <a:xfrm>
            <a:off x="383374" y="3957923"/>
            <a:ext cx="6693408" cy="258671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D10AC7E-8F82-4DEF-833D-A4F6BAC64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88"/>
          <a:stretch/>
        </p:blipFill>
        <p:spPr>
          <a:xfrm>
            <a:off x="7174670" y="3969690"/>
            <a:ext cx="4733252" cy="25749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382C722-A093-4762-B294-22C0CDFFD3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630"/>
          <a:stretch/>
        </p:blipFill>
        <p:spPr>
          <a:xfrm>
            <a:off x="383374" y="1135968"/>
            <a:ext cx="4864023" cy="268809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A7DE5AA-956E-48BE-BEB7-6AC012CF91DE}"/>
              </a:ext>
            </a:extLst>
          </p:cNvPr>
          <p:cNvSpPr txBox="1"/>
          <p:nvPr/>
        </p:nvSpPr>
        <p:spPr>
          <a:xfrm>
            <a:off x="4220082" y="1191698"/>
            <a:ext cx="1096217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LECTURES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33301-2CB3-46D9-8622-BACADC56B015}"/>
              </a:ext>
            </a:extLst>
          </p:cNvPr>
          <p:cNvSpPr txBox="1"/>
          <p:nvPr/>
        </p:nvSpPr>
        <p:spPr>
          <a:xfrm>
            <a:off x="5497261" y="3529690"/>
            <a:ext cx="151810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ROOT PRACTICUM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F11B52-B419-4E4C-8149-55A90A39A1D0}"/>
              </a:ext>
            </a:extLst>
          </p:cNvPr>
          <p:cNvSpPr txBox="1"/>
          <p:nvPr/>
        </p:nvSpPr>
        <p:spPr>
          <a:xfrm>
            <a:off x="10290526" y="6243831"/>
            <a:ext cx="1518100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ROOT PRACTICUM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6F9815-F339-4032-B37C-21CAC8104FF0}"/>
              </a:ext>
            </a:extLst>
          </p:cNvPr>
          <p:cNvSpPr txBox="1"/>
          <p:nvPr/>
        </p:nvSpPr>
        <p:spPr>
          <a:xfrm>
            <a:off x="441542" y="6243832"/>
            <a:ext cx="2016122" cy="27699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VIRTUAL PRACTICUM</a:t>
            </a:r>
          </a:p>
        </p:txBody>
      </p:sp>
    </p:spTree>
    <p:extLst>
      <p:ext uri="{BB962C8B-B14F-4D97-AF65-F5344CB8AC3E}">
        <p14:creationId xmlns:p14="http://schemas.microsoft.com/office/powerpoint/2010/main" val="3826900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633749"/>
            <a:ext cx="634409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Directions of Collaboration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28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DIRECTIONS  OF COLLABORATION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22D38C-8720-4086-9D29-4BE7A80B180A}"/>
              </a:ext>
            </a:extLst>
          </p:cNvPr>
          <p:cNvSpPr/>
          <p:nvPr/>
        </p:nvSpPr>
        <p:spPr>
          <a:xfrm>
            <a:off x="10819427" y="2344330"/>
            <a:ext cx="468000" cy="45136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0AA5ECA0-01A7-4941-AF30-84B65AE38168}"/>
              </a:ext>
            </a:extLst>
          </p:cNvPr>
          <p:cNvSpPr/>
          <p:nvPr/>
        </p:nvSpPr>
        <p:spPr>
          <a:xfrm>
            <a:off x="5181601" y="1984329"/>
            <a:ext cx="6105827" cy="360000"/>
          </a:xfrm>
          <a:custGeom>
            <a:avLst/>
            <a:gdLst/>
            <a:ahLst/>
            <a:cxnLst/>
            <a:rect l="l" t="t" r="r" b="b"/>
            <a:pathLst>
              <a:path w="4813081" h="360000">
                <a:moveTo>
                  <a:pt x="0" y="0"/>
                </a:moveTo>
                <a:lnTo>
                  <a:pt x="4453081" y="0"/>
                </a:lnTo>
                <a:lnTo>
                  <a:pt x="4813081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F97F972-A790-4851-9209-A1510C58E97A}"/>
              </a:ext>
            </a:extLst>
          </p:cNvPr>
          <p:cNvSpPr/>
          <p:nvPr/>
        </p:nvSpPr>
        <p:spPr>
          <a:xfrm rot="16200000">
            <a:off x="4646879" y="1915533"/>
            <a:ext cx="577208" cy="497592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A4C98-2468-4173-BB18-0931DB749172}"/>
              </a:ext>
            </a:extLst>
          </p:cNvPr>
          <p:cNvSpPr txBox="1"/>
          <p:nvPr/>
        </p:nvSpPr>
        <p:spPr>
          <a:xfrm>
            <a:off x="826823" y="1873743"/>
            <a:ext cx="379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accent5"/>
                </a:solidFill>
                <a:cs typeface="Arial" pitchFamily="34" charset="0"/>
              </a:rPr>
              <a:t>Using the project materials in the university curriculum</a:t>
            </a:r>
            <a:endParaRPr lang="ko-KR" altLang="en-US" sz="16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A4AF6-24F7-4975-8AA3-75791AA353AE}"/>
              </a:ext>
            </a:extLst>
          </p:cNvPr>
          <p:cNvSpPr/>
          <p:nvPr/>
        </p:nvSpPr>
        <p:spPr>
          <a:xfrm>
            <a:off x="10195821" y="3212656"/>
            <a:ext cx="468000" cy="36453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050B10-644A-4C5D-B649-908FC1F7EF29}"/>
              </a:ext>
            </a:extLst>
          </p:cNvPr>
          <p:cNvSpPr/>
          <p:nvPr/>
        </p:nvSpPr>
        <p:spPr>
          <a:xfrm>
            <a:off x="9572216" y="4080983"/>
            <a:ext cx="468000" cy="277701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27351-BBD8-4AE2-9ECB-D01A774D181C}"/>
              </a:ext>
            </a:extLst>
          </p:cNvPr>
          <p:cNvSpPr/>
          <p:nvPr/>
        </p:nvSpPr>
        <p:spPr>
          <a:xfrm>
            <a:off x="8948611" y="4940888"/>
            <a:ext cx="468000" cy="1917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A9131B-DC5E-4F02-9CC0-522DE8471B0C}"/>
              </a:ext>
            </a:extLst>
          </p:cNvPr>
          <p:cNvSpPr txBox="1"/>
          <p:nvPr/>
        </p:nvSpPr>
        <p:spPr>
          <a:xfrm>
            <a:off x="1494472" y="2760456"/>
            <a:ext cx="379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accent4"/>
                </a:solidFill>
                <a:cs typeface="Arial" pitchFamily="34" charset="0"/>
              </a:rPr>
              <a:t>Joint development of virtual and remote practicums</a:t>
            </a:r>
            <a:endParaRPr lang="ko-KR" altLang="en-US" sz="1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5959A-5C30-4413-A77C-D15F52646967}"/>
              </a:ext>
            </a:extLst>
          </p:cNvPr>
          <p:cNvSpPr txBox="1"/>
          <p:nvPr/>
        </p:nvSpPr>
        <p:spPr>
          <a:xfrm>
            <a:off x="1977453" y="3640581"/>
            <a:ext cx="379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rgbClr val="1C82FF"/>
                </a:solidFill>
                <a:cs typeface="Arial" pitchFamily="34" charset="0"/>
              </a:rPr>
              <a:t>Hands-on practices for university and high school students in </a:t>
            </a:r>
            <a:r>
              <a:rPr lang="en-US" altLang="ko-KR" sz="1600" b="1" dirty="0" err="1">
                <a:solidFill>
                  <a:srgbClr val="1C82FF"/>
                </a:solidFill>
                <a:cs typeface="Arial" pitchFamily="34" charset="0"/>
              </a:rPr>
              <a:t>Dubna</a:t>
            </a:r>
            <a:endParaRPr lang="ko-KR" altLang="en-US" sz="1600" b="1" dirty="0">
              <a:solidFill>
                <a:srgbClr val="1C82FF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18F683-D43B-4B09-9F4D-E6EAF1B8F80D}"/>
              </a:ext>
            </a:extLst>
          </p:cNvPr>
          <p:cNvSpPr txBox="1"/>
          <p:nvPr/>
        </p:nvSpPr>
        <p:spPr>
          <a:xfrm>
            <a:off x="2652313" y="4583700"/>
            <a:ext cx="379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accent2"/>
                </a:solidFill>
                <a:cs typeface="Arial" pitchFamily="34" charset="0"/>
              </a:rPr>
              <a:t>Workshops on experimental nuclear physics for university and high school students</a:t>
            </a:r>
            <a:endParaRPr lang="ko-KR" altLang="en-US" sz="1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5578D-98F1-4A30-9837-5435BC48AAF5}"/>
              </a:ext>
            </a:extLst>
          </p:cNvPr>
          <p:cNvSpPr txBox="1"/>
          <p:nvPr/>
        </p:nvSpPr>
        <p:spPr>
          <a:xfrm>
            <a:off x="3474288" y="5664564"/>
            <a:ext cx="379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>
                <a:solidFill>
                  <a:schemeClr val="accent1"/>
                </a:solidFill>
                <a:cs typeface="Arial" pitchFamily="34" charset="0"/>
              </a:rPr>
              <a:t>Translation of the project educational materials into the native language</a:t>
            </a:r>
            <a:endParaRPr lang="ko-KR" altLang="en-US" sz="1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4" name="Rectangle 55">
            <a:extLst>
              <a:ext uri="{FF2B5EF4-FFF2-40B4-BE49-F238E27FC236}">
                <a16:creationId xmlns:a16="http://schemas.microsoft.com/office/drawing/2014/main" id="{213CD82F-E6F5-4773-9580-FB5B59656E65}"/>
              </a:ext>
            </a:extLst>
          </p:cNvPr>
          <p:cNvSpPr/>
          <p:nvPr/>
        </p:nvSpPr>
        <p:spPr>
          <a:xfrm>
            <a:off x="5869218" y="2852656"/>
            <a:ext cx="4794604" cy="360000"/>
          </a:xfrm>
          <a:custGeom>
            <a:avLst/>
            <a:gdLst/>
            <a:ahLst/>
            <a:cxnLst/>
            <a:rect l="l" t="t" r="r" b="b"/>
            <a:pathLst>
              <a:path w="3800189" h="360000">
                <a:moveTo>
                  <a:pt x="0" y="0"/>
                </a:moveTo>
                <a:lnTo>
                  <a:pt x="3440189" y="0"/>
                </a:lnTo>
                <a:lnTo>
                  <a:pt x="3800189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70C78B82-4174-486E-8290-5E8F2966C0CA}"/>
              </a:ext>
            </a:extLst>
          </p:cNvPr>
          <p:cNvSpPr/>
          <p:nvPr/>
        </p:nvSpPr>
        <p:spPr>
          <a:xfrm rot="16200000">
            <a:off x="5331817" y="2790592"/>
            <a:ext cx="577208" cy="4975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Rectangle 57">
            <a:extLst>
              <a:ext uri="{FF2B5EF4-FFF2-40B4-BE49-F238E27FC236}">
                <a16:creationId xmlns:a16="http://schemas.microsoft.com/office/drawing/2014/main" id="{198389F7-7B4E-4405-83AD-B0E7B916F2CB}"/>
              </a:ext>
            </a:extLst>
          </p:cNvPr>
          <p:cNvSpPr/>
          <p:nvPr/>
        </p:nvSpPr>
        <p:spPr>
          <a:xfrm>
            <a:off x="6554156" y="3720983"/>
            <a:ext cx="3486061" cy="360000"/>
          </a:xfrm>
          <a:custGeom>
            <a:avLst/>
            <a:gdLst/>
            <a:ahLst/>
            <a:cxnLst/>
            <a:rect l="l" t="t" r="r" b="b"/>
            <a:pathLst>
              <a:path w="2655012" h="360000">
                <a:moveTo>
                  <a:pt x="0" y="0"/>
                </a:moveTo>
                <a:lnTo>
                  <a:pt x="2295012" y="0"/>
                </a:lnTo>
                <a:lnTo>
                  <a:pt x="265501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4FBCD09-8265-46F8-B359-5C32B823B08A}"/>
              </a:ext>
            </a:extLst>
          </p:cNvPr>
          <p:cNvSpPr/>
          <p:nvPr/>
        </p:nvSpPr>
        <p:spPr>
          <a:xfrm rot="16200000">
            <a:off x="6016755" y="3665651"/>
            <a:ext cx="577208" cy="497592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id="{A1E4ED8E-D9D0-4452-9338-831E86B918EF}"/>
              </a:ext>
            </a:extLst>
          </p:cNvPr>
          <p:cNvSpPr/>
          <p:nvPr/>
        </p:nvSpPr>
        <p:spPr>
          <a:xfrm>
            <a:off x="7239094" y="4589310"/>
            <a:ext cx="2177518" cy="360000"/>
          </a:xfrm>
          <a:custGeom>
            <a:avLst/>
            <a:gdLst/>
            <a:ahLst/>
            <a:cxnLst/>
            <a:rect l="l" t="t" r="r" b="b"/>
            <a:pathLst>
              <a:path w="1611982" h="360000">
                <a:moveTo>
                  <a:pt x="0" y="0"/>
                </a:moveTo>
                <a:lnTo>
                  <a:pt x="1251982" y="0"/>
                </a:lnTo>
                <a:lnTo>
                  <a:pt x="1611982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CF33BB51-E518-402D-9E95-37968B9C9E11}"/>
              </a:ext>
            </a:extLst>
          </p:cNvPr>
          <p:cNvSpPr/>
          <p:nvPr/>
        </p:nvSpPr>
        <p:spPr>
          <a:xfrm rot="16200000">
            <a:off x="6701693" y="4540710"/>
            <a:ext cx="577208" cy="49759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Rectangle 61">
            <a:extLst>
              <a:ext uri="{FF2B5EF4-FFF2-40B4-BE49-F238E27FC236}">
                <a16:creationId xmlns:a16="http://schemas.microsoft.com/office/drawing/2014/main" id="{7724C10C-5DC4-4169-8D23-84D0FA412432}"/>
              </a:ext>
            </a:extLst>
          </p:cNvPr>
          <p:cNvSpPr/>
          <p:nvPr/>
        </p:nvSpPr>
        <p:spPr>
          <a:xfrm>
            <a:off x="7889926" y="5457637"/>
            <a:ext cx="903081" cy="423011"/>
          </a:xfrm>
          <a:custGeom>
            <a:avLst/>
            <a:gdLst/>
            <a:ahLst/>
            <a:cxnLst/>
            <a:rect l="l" t="t" r="r" b="b"/>
            <a:pathLst>
              <a:path w="640960" h="360000">
                <a:moveTo>
                  <a:pt x="0" y="0"/>
                </a:moveTo>
                <a:lnTo>
                  <a:pt x="280960" y="0"/>
                </a:lnTo>
                <a:lnTo>
                  <a:pt x="640960" y="360000"/>
                </a:lnTo>
                <a:lnTo>
                  <a:pt x="0" y="36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FF04449-372D-4A3D-B363-C49DFCEE79A1}"/>
              </a:ext>
            </a:extLst>
          </p:cNvPr>
          <p:cNvSpPr/>
          <p:nvPr/>
        </p:nvSpPr>
        <p:spPr>
          <a:xfrm rot="16200000">
            <a:off x="7386632" y="5415769"/>
            <a:ext cx="577208" cy="497592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08F6-0F78-447F-955E-4E7D55929EF1}"/>
              </a:ext>
            </a:extLst>
          </p:cNvPr>
          <p:cNvSpPr/>
          <p:nvPr/>
        </p:nvSpPr>
        <p:spPr>
          <a:xfrm>
            <a:off x="8325006" y="5880648"/>
            <a:ext cx="468000" cy="9773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848794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A4B3717-B43B-4563-B085-3715CBD058DC}"/>
              </a:ext>
            </a:extLst>
          </p:cNvPr>
          <p:cNvGrpSpPr/>
          <p:nvPr/>
        </p:nvGrpSpPr>
        <p:grpSpPr>
          <a:xfrm>
            <a:off x="6249300" y="4517396"/>
            <a:ext cx="5426161" cy="646331"/>
            <a:chOff x="5819650" y="1666120"/>
            <a:chExt cx="542616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Workshops 2020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06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4">
            <a:extLst>
              <a:ext uri="{FF2B5EF4-FFF2-40B4-BE49-F238E27FC236}">
                <a16:creationId xmlns:a16="http://schemas.microsoft.com/office/drawing/2014/main" id="{F71DAE60-AD0A-40EC-B328-0D9D84842746}"/>
              </a:ext>
            </a:extLst>
          </p:cNvPr>
          <p:cNvGrpSpPr/>
          <p:nvPr/>
        </p:nvGrpSpPr>
        <p:grpSpPr>
          <a:xfrm>
            <a:off x="6249300" y="2153756"/>
            <a:ext cx="5426161" cy="646331"/>
            <a:chOff x="5819650" y="1666120"/>
            <a:chExt cx="542616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CDC82D-86D3-4D8C-9092-64F0FBAF14F2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Virtual Practicums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9DE8A6-2933-400D-91F8-BBA6E257DFA8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5" name="Group 4">
            <a:extLst>
              <a:ext uri="{FF2B5EF4-FFF2-40B4-BE49-F238E27FC236}">
                <a16:creationId xmlns:a16="http://schemas.microsoft.com/office/drawing/2014/main" id="{748D8BF2-0287-47D6-AE07-E5B2C6CDCCDC}"/>
              </a:ext>
            </a:extLst>
          </p:cNvPr>
          <p:cNvGrpSpPr/>
          <p:nvPr/>
        </p:nvGrpSpPr>
        <p:grpSpPr>
          <a:xfrm>
            <a:off x="6249300" y="2941636"/>
            <a:ext cx="5426161" cy="646331"/>
            <a:chOff x="5819650" y="1666120"/>
            <a:chExt cx="5426161" cy="64633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5A8028-30AB-4C75-9681-654B824A3A3A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Hands-On Practicums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EEFF13-95CF-448C-A32A-74190F8AB10F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ECEDC285-482B-481E-9DCC-54FD52C58C50}"/>
              </a:ext>
            </a:extLst>
          </p:cNvPr>
          <p:cNvGrpSpPr/>
          <p:nvPr/>
        </p:nvGrpSpPr>
        <p:grpSpPr>
          <a:xfrm>
            <a:off x="6249300" y="3729516"/>
            <a:ext cx="5426161" cy="646331"/>
            <a:chOff x="5819650" y="1666120"/>
            <a:chExt cx="5426161" cy="6463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2B2241-76AA-4CAD-A9AE-2265464E96F2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Platform for Remote Labs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9E3A14-AA02-45B6-8DA5-BD57A6320D15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05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EB01007D-0719-472D-98A9-A090E0CC4975}"/>
              </a:ext>
            </a:extLst>
          </p:cNvPr>
          <p:cNvGrpSpPr/>
          <p:nvPr/>
        </p:nvGrpSpPr>
        <p:grpSpPr>
          <a:xfrm>
            <a:off x="6249300" y="5305273"/>
            <a:ext cx="5707268" cy="993924"/>
            <a:chOff x="5819650" y="1666120"/>
            <a:chExt cx="5426161" cy="99392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E25F53-A8CD-4725-A4A7-F6CBA427726F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92333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Directions of Collaboration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158B93A-915D-4917-949E-CA292C0013DE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07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16200000">
            <a:off x="-2410820" y="1428294"/>
            <a:ext cx="569721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Contents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95561341-566C-4A1F-B19A-6B5E8F65C13B}"/>
              </a:ext>
            </a:extLst>
          </p:cNvPr>
          <p:cNvGrpSpPr/>
          <p:nvPr/>
        </p:nvGrpSpPr>
        <p:grpSpPr>
          <a:xfrm>
            <a:off x="6249300" y="1365876"/>
            <a:ext cx="5426161" cy="646331"/>
            <a:chOff x="5819650" y="1666120"/>
            <a:chExt cx="5426161" cy="6463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A6AC78-80CA-4E3C-B684-A67EC75B8DAB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Introductory Course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7FABCD-8B69-4BFC-BD29-B86A24F608A0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437F0640-29D0-4581-A2CE-26C200526706}"/>
              </a:ext>
            </a:extLst>
          </p:cNvPr>
          <p:cNvGrpSpPr/>
          <p:nvPr/>
        </p:nvGrpSpPr>
        <p:grpSpPr>
          <a:xfrm>
            <a:off x="6249300" y="577996"/>
            <a:ext cx="5426161" cy="646331"/>
            <a:chOff x="5819650" y="1666120"/>
            <a:chExt cx="5426161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AFCFD7-BAC9-4F49-84EE-A39E9A2ACF84}"/>
                </a:ext>
              </a:extLst>
            </p:cNvPr>
            <p:cNvSpPr txBox="1"/>
            <p:nvPr/>
          </p:nvSpPr>
          <p:spPr>
            <a:xfrm>
              <a:off x="6738119" y="1736714"/>
              <a:ext cx="4507692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>
                  <a:solidFill>
                    <a:schemeClr val="bg1"/>
                  </a:solidFill>
                  <a:cs typeface="Arial" pitchFamily="34" charset="0"/>
                </a:rPr>
                <a:t>About the Project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30468F-90F7-43AC-A32B-EBEC101F8A4A}"/>
                </a:ext>
              </a:extLst>
            </p:cNvPr>
            <p:cNvSpPr txBox="1"/>
            <p:nvPr/>
          </p:nvSpPr>
          <p:spPr>
            <a:xfrm>
              <a:off x="5819650" y="1666120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1" name="Рисунок 10" descr="Изображение выглядит как внутренний, стол, женщин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1E2D95A-29B8-4586-ABF8-A95E327F6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0" r="12926"/>
          <a:stretch/>
        </p:blipFill>
        <p:spPr>
          <a:xfrm>
            <a:off x="1078362" y="0"/>
            <a:ext cx="5095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084E4B-5F7E-4B0D-9538-D7ABEB183593}"/>
              </a:ext>
            </a:extLst>
          </p:cNvPr>
          <p:cNvSpPr/>
          <p:nvPr/>
        </p:nvSpPr>
        <p:spPr>
          <a:xfrm>
            <a:off x="7857460" y="1"/>
            <a:ext cx="4334539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7857460" y="2629120"/>
            <a:ext cx="433453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6" name="Picture 6" descr="ÐÐ°ÑÑÐ¸Ð½ÐºÐ¸ Ð¿Ð¾ Ð·Ð°Ð¿ÑÐ¾ÑÑ students from different countries">
            <a:extLst>
              <a:ext uri="{FF2B5EF4-FFF2-40B4-BE49-F238E27FC236}">
                <a16:creationId xmlns:a16="http://schemas.microsoft.com/office/drawing/2014/main" id="{69C7BCA1-B162-455C-9E5C-929E4028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02" y="2497088"/>
            <a:ext cx="8951346" cy="4360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839121"/>
            <a:ext cx="63440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About the Project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5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369E31-3B5B-4FB7-AA46-1C94DF77FB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880"/>
          <a:stretch/>
        </p:blipFill>
        <p:spPr>
          <a:xfrm>
            <a:off x="0" y="0"/>
            <a:ext cx="5778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7C8508-DE0C-4E23-AE37-EA4DBBF13F6C}"/>
              </a:ext>
            </a:extLst>
          </p:cNvPr>
          <p:cNvSpPr txBox="1"/>
          <p:nvPr/>
        </p:nvSpPr>
        <p:spPr>
          <a:xfrm>
            <a:off x="6244723" y="4625243"/>
            <a:ext cx="54028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The </a:t>
            </a:r>
            <a:r>
              <a:rPr lang="en-US" b="1" dirty="0">
                <a:solidFill>
                  <a:srgbClr val="EEC20F"/>
                </a:solidFill>
                <a:latin typeface="Arial Narrow" panose="020B0606020202030204" pitchFamily="34" charset="0"/>
              </a:rPr>
              <a:t>goal of the project </a:t>
            </a:r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is to include current scientific data into the educational process, to conduct virtual and online laboratory research based on using modern scientific equipment and data obtained from the existing physical facilities. </a:t>
            </a:r>
          </a:p>
        </p:txBody>
      </p:sp>
      <p:pic>
        <p:nvPicPr>
          <p:cNvPr id="13" name="Рисунок 12" descr="Изображение выглядит как человек, внутренний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582642A-BB55-42B4-9155-2899C71BA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5318" b="8910"/>
          <a:stretch/>
        </p:blipFill>
        <p:spPr>
          <a:xfrm>
            <a:off x="5777118" y="0"/>
            <a:ext cx="6414882" cy="408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79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13;p28"/>
          <p:cNvSpPr/>
          <p:nvPr/>
        </p:nvSpPr>
        <p:spPr>
          <a:xfrm>
            <a:off x="744533" y="1456275"/>
            <a:ext cx="10704195" cy="509924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2">
              <a:lumMod val="50000"/>
              <a:alpha val="62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915;p28"/>
          <p:cNvSpPr/>
          <p:nvPr/>
        </p:nvSpPr>
        <p:spPr>
          <a:xfrm>
            <a:off x="6892694" y="543599"/>
            <a:ext cx="2077420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Joint Institute for Nuclear Research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" name="Google Shape;919;p28"/>
          <p:cNvSpPr/>
          <p:nvPr/>
        </p:nvSpPr>
        <p:spPr>
          <a:xfrm>
            <a:off x="6617740" y="2192072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920;p28"/>
          <p:cNvSpPr/>
          <p:nvPr/>
        </p:nvSpPr>
        <p:spPr>
          <a:xfrm>
            <a:off x="8503924" y="2950633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921;p28"/>
          <p:cNvSpPr/>
          <p:nvPr/>
        </p:nvSpPr>
        <p:spPr>
          <a:xfrm>
            <a:off x="6087281" y="5436911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917;p28"/>
          <p:cNvSpPr/>
          <p:nvPr/>
        </p:nvSpPr>
        <p:spPr>
          <a:xfrm>
            <a:off x="6110233" y="2667079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917;p28"/>
          <p:cNvSpPr/>
          <p:nvPr/>
        </p:nvSpPr>
        <p:spPr>
          <a:xfrm>
            <a:off x="5962475" y="2614672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146" name="Picture 2" descr="ÐÐ°ÑÑÐ¸Ð½ÐºÐ¸ Ð¿Ð¾ Ð·Ð°Ð¿ÑÐ¾ÑÑ russian flag 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 b="15363"/>
          <a:stretch/>
        </p:blipFill>
        <p:spPr bwMode="auto">
          <a:xfrm>
            <a:off x="6892693" y="2099359"/>
            <a:ext cx="701912" cy="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Ð°ÑÑÐ¸Ð½ÐºÐ¸ Ð¿Ð¾ Ð·Ð°Ð¿ÑÐ¾ÑÑ bulgaria flag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 b="18352"/>
          <a:stretch/>
        </p:blipFill>
        <p:spPr bwMode="auto">
          <a:xfrm>
            <a:off x="6192082" y="2979600"/>
            <a:ext cx="762281" cy="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ÐÐ°ÑÑÐ¸Ð½ÐºÐ¸ Ð¿Ð¾ Ð·Ð°Ð¿ÑÐ¾ÑÑ mongolian flag png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04587" y="2858943"/>
            <a:ext cx="766704" cy="39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8" name="Picture 14" descr="ÐÐ°ÑÑÐ¸Ð½ÐºÐ¸ Ð¿Ð¾ Ð·Ð°Ð¿ÑÐ¾ÑÑ south african flag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t="24207" r="44399" b="24404"/>
          <a:stretch/>
        </p:blipFill>
        <p:spPr bwMode="auto">
          <a:xfrm>
            <a:off x="6470999" y="4881785"/>
            <a:ext cx="699780" cy="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917;p28"/>
          <p:cNvSpPr/>
          <p:nvPr/>
        </p:nvSpPr>
        <p:spPr>
          <a:xfrm>
            <a:off x="5931085" y="2324445"/>
            <a:ext cx="209600" cy="209600"/>
          </a:xfrm>
          <a:prstGeom prst="ellipse">
            <a:avLst/>
          </a:prstGeom>
          <a:solidFill>
            <a:srgbClr val="00041C">
              <a:alpha val="18460"/>
            </a:srgb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154" name="Picture 10" descr="ÐÐ°ÑÑÐ¸Ð½ÐºÐ¸ Ð¿Ð¾ Ð·Ð°Ð¿ÑÐ¾ÑÑ serbia flag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75" y="2636679"/>
            <a:ext cx="719860" cy="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poland flag 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7" b="17370"/>
          <a:stretch/>
        </p:blipFill>
        <p:spPr bwMode="auto">
          <a:xfrm>
            <a:off x="5097476" y="1981812"/>
            <a:ext cx="735377" cy="4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15;p28"/>
          <p:cNvSpPr/>
          <p:nvPr/>
        </p:nvSpPr>
        <p:spPr>
          <a:xfrm>
            <a:off x="8804587" y="3310077"/>
            <a:ext cx="1916632" cy="40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Mongolian State University of Education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3" name="Google Shape;915;p28"/>
          <p:cNvSpPr/>
          <p:nvPr/>
        </p:nvSpPr>
        <p:spPr>
          <a:xfrm>
            <a:off x="6471000" y="5419349"/>
            <a:ext cx="1831169" cy="28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Stellenbosch University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4" name="Google Shape;915;p28"/>
          <p:cNvSpPr/>
          <p:nvPr/>
        </p:nvSpPr>
        <p:spPr>
          <a:xfrm>
            <a:off x="6192081" y="3493233"/>
            <a:ext cx="2358072" cy="581212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Institute for Nuclear Researches and Nuclear Energy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5" name="Google Shape;915;p28"/>
          <p:cNvSpPr/>
          <p:nvPr/>
        </p:nvSpPr>
        <p:spPr>
          <a:xfrm>
            <a:off x="6192081" y="4124855"/>
            <a:ext cx="2358072" cy="40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St. </a:t>
            </a:r>
            <a:r>
              <a:rPr lang="en-US" sz="1333" b="1" dirty="0" err="1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Kliment</a:t>
            </a:r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</a:t>
            </a:r>
            <a:r>
              <a:rPr lang="en-US" sz="1333" b="1" dirty="0" err="1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Ohridski</a:t>
            </a:r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the University of Sofia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6" name="Google Shape;915;p28"/>
          <p:cNvSpPr/>
          <p:nvPr/>
        </p:nvSpPr>
        <p:spPr>
          <a:xfrm>
            <a:off x="3299585" y="1621506"/>
            <a:ext cx="2533268" cy="28742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Warsaw University of Technology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7" name="Google Shape;915;p28"/>
          <p:cNvSpPr/>
          <p:nvPr/>
        </p:nvSpPr>
        <p:spPr>
          <a:xfrm>
            <a:off x="3299584" y="3207492"/>
            <a:ext cx="2508872" cy="28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University of Novi Sad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9" name="Google Shape;915;p28"/>
          <p:cNvSpPr/>
          <p:nvPr/>
        </p:nvSpPr>
        <p:spPr>
          <a:xfrm>
            <a:off x="6471000" y="5784085"/>
            <a:ext cx="1831169" cy="443511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Department of Science and Technology</a:t>
            </a:r>
            <a:r>
              <a:rPr lang="ru-RU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(</a:t>
            </a:r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SA</a:t>
            </a:r>
            <a:r>
              <a:rPr lang="ru-RU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)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0" name="Google Shape;915;p28"/>
          <p:cNvSpPr/>
          <p:nvPr/>
        </p:nvSpPr>
        <p:spPr>
          <a:xfrm>
            <a:off x="6892694" y="1087028"/>
            <a:ext cx="2079953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National Research Nuclear University </a:t>
            </a:r>
            <a:r>
              <a:rPr lang="en-US" sz="1333" b="1" dirty="0" err="1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MEPhI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8" name="Google Shape;915;p28"/>
          <p:cNvSpPr/>
          <p:nvPr/>
        </p:nvSpPr>
        <p:spPr>
          <a:xfrm>
            <a:off x="6471000" y="6323637"/>
            <a:ext cx="1831169" cy="377652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University of South Africa (UNISA)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" name="Google Shape;915;p28"/>
          <p:cNvSpPr/>
          <p:nvPr/>
        </p:nvSpPr>
        <p:spPr>
          <a:xfrm>
            <a:off x="6892694" y="1583561"/>
            <a:ext cx="2079953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North </a:t>
            </a:r>
            <a:r>
              <a:rPr lang="en-US" sz="1333" b="1" dirty="0" err="1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Ossetian</a:t>
            </a:r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</a:t>
            </a:r>
          </a:p>
          <a:p>
            <a:pPr lvl="0" algn="ctr"/>
            <a:r>
              <a:rPr lang="en-US" sz="1333" b="1" dirty="0">
                <a:solidFill>
                  <a:srgbClr val="6E86B6"/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State University</a:t>
            </a:r>
            <a:endParaRPr sz="1333" b="1" dirty="0">
              <a:solidFill>
                <a:srgbClr val="6E86B6"/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" name="Google Shape;915;p28">
            <a:extLst>
              <a:ext uri="{FF2B5EF4-FFF2-40B4-BE49-F238E27FC236}">
                <a16:creationId xmlns:a16="http://schemas.microsoft.com/office/drawing/2014/main" id="{95281E01-ECC4-4FDE-AA7E-936F50063496}"/>
              </a:ext>
            </a:extLst>
          </p:cNvPr>
          <p:cNvSpPr/>
          <p:nvPr/>
        </p:nvSpPr>
        <p:spPr>
          <a:xfrm>
            <a:off x="6892694" y="553468"/>
            <a:ext cx="2077420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Dubna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State University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" name="Google Shape;915;p28">
            <a:extLst>
              <a:ext uri="{FF2B5EF4-FFF2-40B4-BE49-F238E27FC236}">
                <a16:creationId xmlns:a16="http://schemas.microsoft.com/office/drawing/2014/main" id="{61DD60AC-A7C4-497E-8539-3840543A0D45}"/>
              </a:ext>
            </a:extLst>
          </p:cNvPr>
          <p:cNvSpPr/>
          <p:nvPr/>
        </p:nvSpPr>
        <p:spPr>
          <a:xfrm>
            <a:off x="8804587" y="3319946"/>
            <a:ext cx="1916632" cy="40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Mongolian State University of Education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" name="Google Shape;915;p28">
            <a:extLst>
              <a:ext uri="{FF2B5EF4-FFF2-40B4-BE49-F238E27FC236}">
                <a16:creationId xmlns:a16="http://schemas.microsoft.com/office/drawing/2014/main" id="{82EB72EC-3557-4E39-9A9A-217A5985869D}"/>
              </a:ext>
            </a:extLst>
          </p:cNvPr>
          <p:cNvSpPr/>
          <p:nvPr/>
        </p:nvSpPr>
        <p:spPr>
          <a:xfrm>
            <a:off x="6471000" y="5429218"/>
            <a:ext cx="1831169" cy="28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Stellenbosch University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" name="Google Shape;915;p28">
            <a:extLst>
              <a:ext uri="{FF2B5EF4-FFF2-40B4-BE49-F238E27FC236}">
                <a16:creationId xmlns:a16="http://schemas.microsoft.com/office/drawing/2014/main" id="{7446B60C-0378-44E5-BAC7-4EE310D5612A}"/>
              </a:ext>
            </a:extLst>
          </p:cNvPr>
          <p:cNvSpPr/>
          <p:nvPr/>
        </p:nvSpPr>
        <p:spPr>
          <a:xfrm>
            <a:off x="6192081" y="3503102"/>
            <a:ext cx="2358072" cy="581212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Institute for Nuclear Researches and Nuclear Energy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" name="Google Shape;915;p28">
            <a:extLst>
              <a:ext uri="{FF2B5EF4-FFF2-40B4-BE49-F238E27FC236}">
                <a16:creationId xmlns:a16="http://schemas.microsoft.com/office/drawing/2014/main" id="{44765B6B-6388-488B-B170-20BDEB0AC12E}"/>
              </a:ext>
            </a:extLst>
          </p:cNvPr>
          <p:cNvSpPr/>
          <p:nvPr/>
        </p:nvSpPr>
        <p:spPr>
          <a:xfrm>
            <a:off x="6192081" y="4134724"/>
            <a:ext cx="2358072" cy="40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St. </a:t>
            </a:r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Kliment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</a:t>
            </a:r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Ohridski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the University of Sofia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7" name="Google Shape;915;p28">
            <a:extLst>
              <a:ext uri="{FF2B5EF4-FFF2-40B4-BE49-F238E27FC236}">
                <a16:creationId xmlns:a16="http://schemas.microsoft.com/office/drawing/2014/main" id="{E570B8C7-EB43-4F14-9A97-703FEC937B0A}"/>
              </a:ext>
            </a:extLst>
          </p:cNvPr>
          <p:cNvSpPr/>
          <p:nvPr/>
        </p:nvSpPr>
        <p:spPr>
          <a:xfrm>
            <a:off x="3299585" y="1631375"/>
            <a:ext cx="2533268" cy="28742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Warsaw University of Technology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8" name="Google Shape;915;p28">
            <a:extLst>
              <a:ext uri="{FF2B5EF4-FFF2-40B4-BE49-F238E27FC236}">
                <a16:creationId xmlns:a16="http://schemas.microsoft.com/office/drawing/2014/main" id="{5A944089-8B03-4F5B-BDC8-D32BA52B6E5C}"/>
              </a:ext>
            </a:extLst>
          </p:cNvPr>
          <p:cNvSpPr/>
          <p:nvPr/>
        </p:nvSpPr>
        <p:spPr>
          <a:xfrm>
            <a:off x="3299584" y="3217361"/>
            <a:ext cx="2508872" cy="288000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University of Novi Sad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9" name="Google Shape;915;p28">
            <a:extLst>
              <a:ext uri="{FF2B5EF4-FFF2-40B4-BE49-F238E27FC236}">
                <a16:creationId xmlns:a16="http://schemas.microsoft.com/office/drawing/2014/main" id="{850FC900-2E5F-44E5-81FF-011E96CE8A3F}"/>
              </a:ext>
            </a:extLst>
          </p:cNvPr>
          <p:cNvSpPr/>
          <p:nvPr/>
        </p:nvSpPr>
        <p:spPr>
          <a:xfrm>
            <a:off x="6471000" y="5793954"/>
            <a:ext cx="1831169" cy="443511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Department of Science and Technology</a:t>
            </a:r>
            <a:r>
              <a:rPr lang="ru-RU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(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SA</a:t>
            </a:r>
            <a:r>
              <a:rPr lang="ru-RU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)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0" name="Google Shape;915;p28">
            <a:extLst>
              <a:ext uri="{FF2B5EF4-FFF2-40B4-BE49-F238E27FC236}">
                <a16:creationId xmlns:a16="http://schemas.microsoft.com/office/drawing/2014/main" id="{DDC95563-876A-44FD-8A9D-1A3DA3ED1DDD}"/>
              </a:ext>
            </a:extLst>
          </p:cNvPr>
          <p:cNvSpPr/>
          <p:nvPr/>
        </p:nvSpPr>
        <p:spPr>
          <a:xfrm>
            <a:off x="6892694" y="1096897"/>
            <a:ext cx="2079953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National Research Nuclear University </a:t>
            </a:r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MEPhI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1" name="Google Shape;915;p28">
            <a:extLst>
              <a:ext uri="{FF2B5EF4-FFF2-40B4-BE49-F238E27FC236}">
                <a16:creationId xmlns:a16="http://schemas.microsoft.com/office/drawing/2014/main" id="{4A8A3BFA-57C8-46B0-957F-A6A36A1FE652}"/>
              </a:ext>
            </a:extLst>
          </p:cNvPr>
          <p:cNvSpPr/>
          <p:nvPr/>
        </p:nvSpPr>
        <p:spPr>
          <a:xfrm>
            <a:off x="6471000" y="6333506"/>
            <a:ext cx="1831169" cy="377652"/>
          </a:xfrm>
          <a:prstGeom prst="wedgeRectCallout">
            <a:avLst>
              <a:gd name="adj1" fmla="val -18400"/>
              <a:gd name="adj2" fmla="val -39404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iThemba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LABS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2" name="Google Shape;915;p28">
            <a:extLst>
              <a:ext uri="{FF2B5EF4-FFF2-40B4-BE49-F238E27FC236}">
                <a16:creationId xmlns:a16="http://schemas.microsoft.com/office/drawing/2014/main" id="{AAFA57B5-4977-45FD-8CD5-D1085FB99A01}"/>
              </a:ext>
            </a:extLst>
          </p:cNvPr>
          <p:cNvSpPr/>
          <p:nvPr/>
        </p:nvSpPr>
        <p:spPr>
          <a:xfrm>
            <a:off x="6892694" y="1593430"/>
            <a:ext cx="2079953" cy="408000"/>
          </a:xfrm>
          <a:prstGeom prst="wedgeRectCallout">
            <a:avLst>
              <a:gd name="adj1" fmla="val 3392"/>
              <a:gd name="adj2" fmla="val 46608"/>
            </a:avLst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1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North </a:t>
            </a:r>
            <a:r>
              <a:rPr lang="en-US" sz="1333" b="1" dirty="0" err="1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Ossetian</a:t>
            </a:r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 </a:t>
            </a:r>
          </a:p>
          <a:p>
            <a:pPr lvl="0" algn="ctr"/>
            <a:r>
              <a:rPr lang="en-US" sz="1333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ea typeface="Titillium Web"/>
                <a:cs typeface="Titillium Web"/>
                <a:sym typeface="Titillium Web"/>
              </a:rPr>
              <a:t>State University</a:t>
            </a:r>
            <a:endParaRPr sz="1333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E4AEB795-E3BB-44C2-98EE-E605E537C706}"/>
              </a:ext>
            </a:extLst>
          </p:cNvPr>
          <p:cNvSpPr txBox="1">
            <a:spLocks/>
          </p:cNvSpPr>
          <p:nvPr/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/>
              <a:t>PROJECT GEOGRAPHY</a:t>
            </a:r>
          </a:p>
        </p:txBody>
      </p:sp>
    </p:spTree>
    <p:extLst>
      <p:ext uri="{BB962C8B-B14F-4D97-AF65-F5344CB8AC3E}">
        <p14:creationId xmlns:p14="http://schemas.microsoft.com/office/powerpoint/2010/main" val="383955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839121"/>
            <a:ext cx="63440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Introductory Course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89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452330-9379-4E10-BC45-1740BFF5E7CD}"/>
              </a:ext>
            </a:extLst>
          </p:cNvPr>
          <p:cNvSpPr/>
          <p:nvPr/>
        </p:nvSpPr>
        <p:spPr>
          <a:xfrm>
            <a:off x="0" y="926592"/>
            <a:ext cx="12192000" cy="5591899"/>
          </a:xfrm>
          <a:prstGeom prst="rect">
            <a:avLst/>
          </a:prstGeom>
          <a:solidFill>
            <a:srgbClr val="3A5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5500" dirty="0">
                <a:solidFill>
                  <a:schemeClr val="accent4"/>
                </a:solidFill>
              </a:rPr>
              <a:t>INTRODUCTION TO EXPERIMENTAL NUCLEAR PHYSICS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A13B6-2A1B-4E23-A6B6-8A904D188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16" y="1361875"/>
            <a:ext cx="7405618" cy="45660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D21942-3D27-4508-85A3-94F7ABDD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355" y="1364239"/>
            <a:ext cx="2570129" cy="3530808"/>
          </a:xfrm>
          <a:prstGeom prst="rect">
            <a:avLst/>
          </a:prstGeom>
        </p:spPr>
      </p:pic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ED835E9C-843F-4ED6-B6D6-32253AA1294B}"/>
              </a:ext>
            </a:extLst>
          </p:cNvPr>
          <p:cNvSpPr/>
          <p:nvPr/>
        </p:nvSpPr>
        <p:spPr>
          <a:xfrm>
            <a:off x="8721355" y="5114502"/>
            <a:ext cx="2570129" cy="813428"/>
          </a:xfrm>
          <a:prstGeom prst="roundRect">
            <a:avLst>
              <a:gd name="adj" fmla="val 12448"/>
            </a:avLst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rgbClr val="EFC20F"/>
                </a:solidFill>
              </a:rPr>
              <a:t>Author: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</a:rPr>
              <a:t>Prof. Ivan </a:t>
            </a:r>
            <a:r>
              <a:rPr lang="en-US" altLang="ko-KR" sz="2000" b="1" dirty="0" err="1">
                <a:solidFill>
                  <a:schemeClr val="bg1"/>
                </a:solidFill>
              </a:rPr>
              <a:t>Vankov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SimplyBook.me - Free Appointment Scheduling Software">
            <a:extLst>
              <a:ext uri="{FF2B5EF4-FFF2-40B4-BE49-F238E27FC236}">
                <a16:creationId xmlns:a16="http://schemas.microsoft.com/office/drawing/2014/main" id="{5860B465-771F-4589-957D-D6156889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64" y="5195530"/>
            <a:ext cx="2004402" cy="138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05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4B0FF5B-5857-4DD2-8316-525F7AB76D4C}"/>
              </a:ext>
            </a:extLst>
          </p:cNvPr>
          <p:cNvGrpSpPr/>
          <p:nvPr/>
        </p:nvGrpSpPr>
        <p:grpSpPr>
          <a:xfrm>
            <a:off x="5207975" y="2573079"/>
            <a:ext cx="6983876" cy="1711842"/>
            <a:chOff x="5207975" y="2573079"/>
            <a:chExt cx="6983876" cy="17118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FD24A37-A04F-4CF8-80D7-1D65CB9073FD}"/>
                </a:ext>
              </a:extLst>
            </p:cNvPr>
            <p:cNvSpPr/>
            <p:nvPr/>
          </p:nvSpPr>
          <p:spPr>
            <a:xfrm>
              <a:off x="5208124" y="2573079"/>
              <a:ext cx="6983727" cy="17118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50E034-FB76-415F-B18C-807D285EA85C}"/>
                </a:ext>
              </a:extLst>
            </p:cNvPr>
            <p:cNvSpPr/>
            <p:nvPr/>
          </p:nvSpPr>
          <p:spPr>
            <a:xfrm>
              <a:off x="5207975" y="2573079"/>
              <a:ext cx="168406" cy="17118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5847907" y="2839121"/>
            <a:ext cx="634409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Virtual Practicums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3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B6B17B-D3C1-4887-B8F7-D3599C346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4" r="16989" b="-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C767C-869D-47A0-890C-BFAD47BF1C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28" r="24453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D849B4-DC87-400A-B27E-40AF19E8D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9" r="12611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DA5119-7FF1-4109-8429-A7960F742AD3}"/>
              </a:ext>
            </a:extLst>
          </p:cNvPr>
          <p:cNvSpPr txBox="1">
            <a:spLocks/>
          </p:cNvSpPr>
          <p:nvPr/>
        </p:nvSpPr>
        <p:spPr>
          <a:xfrm>
            <a:off x="478751" y="1208954"/>
            <a:ext cx="4085433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VIRTUAL PRACTICUMS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56146B-1F6A-48CC-820E-CBEE7E85B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90" r="16210" b="-2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47672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411</Words>
  <Application>Microsoft Office PowerPoint</Application>
  <PresentationFormat>Широкоэкранный</PresentationFormat>
  <Paragraphs>101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Wingdings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Sjusja</dc:creator>
  <cp:lastModifiedBy>Sjusja</cp:lastModifiedBy>
  <cp:revision>3</cp:revision>
  <dcterms:created xsi:type="dcterms:W3CDTF">2020-12-04T10:19:54Z</dcterms:created>
  <dcterms:modified xsi:type="dcterms:W3CDTF">2020-12-04T10:40:56Z</dcterms:modified>
</cp:coreProperties>
</file>